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8" r:id="rId2"/>
    <p:sldId id="281" r:id="rId3"/>
    <p:sldId id="260" r:id="rId4"/>
    <p:sldId id="262" r:id="rId5"/>
    <p:sldId id="279" r:id="rId6"/>
    <p:sldId id="263" r:id="rId7"/>
    <p:sldId id="280" r:id="rId8"/>
    <p:sldId id="285" r:id="rId9"/>
    <p:sldId id="286" r:id="rId10"/>
    <p:sldId id="265" r:id="rId11"/>
    <p:sldId id="270" r:id="rId12"/>
    <p:sldId id="266" r:id="rId13"/>
    <p:sldId id="268" r:id="rId14"/>
    <p:sldId id="269" r:id="rId15"/>
    <p:sldId id="283" r:id="rId16"/>
    <p:sldId id="284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275" r:id="rId32"/>
    <p:sldId id="28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199655-05E8-4463-9482-2D23FD405AF3}" type="datetimeFigureOut">
              <a:rPr lang="en-IN" smtClean="0"/>
              <a:t>17-03-2025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C9CC48-2212-46F0-B96C-6F8104E82434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385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582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DE0E28-087F-4BBF-B8BC-055CB0BBD464}" type="datetimeFigureOut">
              <a:rPr lang="en-IN" smtClean="0"/>
              <a:t>17-03-2025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5E3DF0-35B4-40E5-AC91-1A2000F812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551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5E3DF0-35B4-40E5-AC91-1A2000F81275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7383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5E3DF0-35B4-40E5-AC91-1A2000F81275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7921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58F0A-825B-43EC-9CD7-118F126DA1B6}" type="datetime1">
              <a:rPr lang="en-IN" smtClean="0"/>
              <a:t>17-03-2025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        Batch No.           Department of CSE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1652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6D04C-3771-42DE-9B65-7B6404FB4859}" type="datetime1">
              <a:rPr lang="en-IN" smtClean="0"/>
              <a:t>17-03-2025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        Batch No.           Department of CSE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357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1216-7DD8-4439-BE7B-781B8BCB2E48}" type="datetime1">
              <a:rPr lang="en-IN" smtClean="0"/>
              <a:t>17-03-2025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        Batch No.           Department of CSE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9206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C803B-62AD-4010-AEFB-D9AF802A6496}" type="datetime1">
              <a:rPr lang="en-IN" smtClean="0"/>
              <a:t>17-03-2025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        Batch No.           Department of CSE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02064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76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EF212-5EE0-4AA8-AA52-1AD4716B5520}" type="datetime1">
              <a:rPr lang="en-IN" smtClean="0"/>
              <a:t>17-03-2025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        Batch No.           Department of CSE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2791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77AD5-9516-4803-9B8F-64EFE6B04E97}" type="datetime1">
              <a:rPr lang="en-IN" smtClean="0"/>
              <a:t>17-03-2025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        Batch No.           Department of CSE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2758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C19F5-3ACF-4602-91F2-584ADA347226}" type="datetime1">
              <a:rPr lang="en-IN" smtClean="0"/>
              <a:t>17-03-2025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        Batch No.           Department of CSE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92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32DEC-E61F-415A-BB11-622ACF22FA82}" type="datetime1">
              <a:rPr lang="en-IN" smtClean="0"/>
              <a:t>17-03-2025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        Batch No.           Department of CSE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6415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6EEC6-0141-45B7-8835-252B848F88BA}" type="datetime1">
              <a:rPr lang="en-IN" smtClean="0"/>
              <a:t>17-03-2025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        Batch No.           Department of CSE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9629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3116E-6FF0-4C6D-8DFD-00263320DEBD}" type="datetime1">
              <a:rPr lang="en-IN" smtClean="0"/>
              <a:t>17-03-2025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        Batch No.           Department of CSE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1320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6E4B8-84AF-4AF2-B62C-BFAB3810F0B1}" type="datetime1">
              <a:rPr lang="en-IN" smtClean="0"/>
              <a:t>17-03-2025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        Batch No.           Department of CSE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2278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97CF1-9FF6-48D4-89E7-B1B5528DDDD6}" type="datetime1">
              <a:rPr lang="en-IN" smtClean="0"/>
              <a:t>17-03-2025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Review No.         Batch No.           Department of CSE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DCBD69-296B-4D7C-AF62-9B588FC78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6517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postharvbio.2020.111204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 txBox="1">
            <a:spLocks/>
          </p:cNvSpPr>
          <p:nvPr/>
        </p:nvSpPr>
        <p:spPr>
          <a:xfrm>
            <a:off x="1754154" y="705471"/>
            <a:ext cx="8915400" cy="375925"/>
          </a:xfrm>
          <a:prstGeom prst="roundRect">
            <a:avLst>
              <a:gd name="adj" fmla="val 16667"/>
            </a:avLst>
          </a:prstGeom>
          <a:ln w="25400" cap="flat" cmpd="sng" algn="ctr">
            <a:solidFill>
              <a:schemeClr val="bg1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lvl="0" algn="ctr">
              <a:spcBef>
                <a:spcPct val="20000"/>
              </a:spcBef>
              <a:defRPr/>
            </a:pPr>
            <a:endParaRPr lang="en-US" sz="24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1169043" y="937549"/>
            <a:ext cx="9729111" cy="2369629"/>
          </a:xfrm>
        </p:spPr>
        <p:txBody>
          <a:bodyPr>
            <a:normAutofit/>
          </a:bodyPr>
          <a:lstStyle/>
          <a:p>
            <a:pPr eaLnBrk="1" hangingPunct="1"/>
            <a:endParaRPr lang="en-US" altLang="en-US" sz="1600">
              <a:solidFill>
                <a:schemeClr val="tx1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80"/>
            <a:ext cx="3762900" cy="579027"/>
          </a:xfrm>
          <a:prstGeom prst="rect">
            <a:avLst/>
          </a:prstGeom>
        </p:spPr>
      </p:pic>
      <p:sp>
        <p:nvSpPr>
          <p:cNvPr id="20" name="Date Placeholder 4">
            <a:extLst>
              <a:ext uri="{FF2B5EF4-FFF2-40B4-BE49-F238E27FC236}">
                <a16:creationId xmlns:a16="http://schemas.microsoft.com/office/drawing/2014/main" xmlns="" id="{BD5C2420-26C9-65B4-41BA-D5CA6972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10-02-2025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xmlns="" id="{AE9B4454-96E6-70D8-1440-21424873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No.02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No. AG2           Department of CSE</a:t>
            </a:r>
          </a:p>
        </p:txBody>
      </p:sp>
      <p:sp>
        <p:nvSpPr>
          <p:cNvPr id="23" name="Slide Number Placeholder 6">
            <a:extLst>
              <a:ext uri="{FF2B5EF4-FFF2-40B4-BE49-F238E27FC236}">
                <a16:creationId xmlns:a16="http://schemas.microsoft.com/office/drawing/2014/main" xmlns="" id="{5F827BAA-7E22-F268-D9DC-5E17D915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pic>
        <p:nvPicPr>
          <p:cNvPr id="7" name="Picture 6" descr="A group of fruits and vegetables">
            <a:extLst>
              <a:ext uri="{FF2B5EF4-FFF2-40B4-BE49-F238E27FC236}">
                <a16:creationId xmlns:a16="http://schemas.microsoft.com/office/drawing/2014/main" xmlns="" id="{4293238C-7CB8-FE9E-748C-F71121327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41" y="675936"/>
            <a:ext cx="11215867" cy="56938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1386671-3454-BE99-53EC-9567DE520EB3}"/>
              </a:ext>
            </a:extLst>
          </p:cNvPr>
          <p:cNvSpPr txBox="1"/>
          <p:nvPr/>
        </p:nvSpPr>
        <p:spPr>
          <a:xfrm>
            <a:off x="4259484" y="2720299"/>
            <a:ext cx="37632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WELCOME</a:t>
            </a:r>
            <a:endParaRPr lang="en-IN" sz="48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69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xmlns="" id="{D45DB3B1-7702-A34D-B15A-E964B95D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018" y="381884"/>
            <a:ext cx="10173182" cy="1128009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RESEARCH GAPS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D5C2420-26C9-65B4-41BA-D5CA6972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10-02-2025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E9B4454-96E6-70D8-1440-21424873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 No.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02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No.  AG2       Department of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F827BAA-7E22-F268-D9DC-5E17D915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B71F-4B40-8942-BB88-E0F5C0B46E1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B6080EC0-E0DE-F114-1AF1-783EBF05C7F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85875" y="1509893"/>
            <a:ext cx="8515350" cy="2872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Expand Classification to More Fruit Types </a:t>
            </a:r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Extend the model to classify additional types of fruits and address a wider range of quality attributes, beyond just “Good” and “Bad,” to provide a finer granularity in quality grading.</a:t>
            </a:r>
          </a:p>
          <a:p>
            <a:pPr marL="0" indent="0" algn="just">
              <a:buNone/>
            </a:pPr>
            <a:endParaRPr lang="en-US" sz="200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 Instance Segmentation for Multiple Fruits </a:t>
            </a:r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Develop the model to identify and classify each fruit individually in images with multiple fruits of mixed qualities, potentially using instance segmentation techniques.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16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xmlns="" id="{D45DB3B1-7702-A34D-B15A-E964B95D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618" y="365125"/>
            <a:ext cx="10173182" cy="1128009"/>
          </a:xfrm>
        </p:spPr>
        <p:txBody>
          <a:bodyPr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0BAA4F36-AB00-F2C4-B47F-6381355DE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paper addresses the dual challenge of 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fruit classification and quality grading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, which is critical for agricultural automation. This includes identifying different types of fruits and assessing their quality (good, bad, or mixed) efficiently and accurately.</a:t>
            </a:r>
          </a:p>
          <a:p>
            <a:pPr marL="0" indent="0">
              <a:buNone/>
            </a:pP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Significance of the Problem:</a:t>
            </a:r>
          </a:p>
          <a:p>
            <a:pPr>
              <a:buFont typeface="+mj-lt"/>
              <a:buAutoNum type="arabicPeriod"/>
            </a:pP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Human Reliance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: Traditional grading heavily depends on manual inspection, which is time-consuming, inconsistent, and prone to errors.</a:t>
            </a:r>
          </a:p>
          <a:p>
            <a:pPr>
              <a:buFont typeface="+mj-lt"/>
              <a:buAutoNum type="arabicPeriod"/>
            </a:pP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Efficiency in Agriculture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: Accurate fruit classification and grading are essential for streamlining agricultural processes, reducing post-harvest losses, and enhancing marketability.</a:t>
            </a:r>
          </a:p>
          <a:p>
            <a:pPr>
              <a:buFont typeface="+mj-lt"/>
              <a:buAutoNum type="arabicPeriod"/>
            </a:pP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Technological Gap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: Previous studies focused on single-fruit classification or lacked robust methods to handle diverse conditions and real-time applications.</a:t>
            </a:r>
          </a:p>
          <a:p>
            <a:pPr>
              <a:buFont typeface="+mj-lt"/>
              <a:buAutoNum type="arabicPeriod"/>
            </a:pP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: Real-time and scalable solutions, particularly on constrained hardware, are necessary to make the technology accessible for farmers and agricultural systems globally.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D5C2420-26C9-65B4-41BA-D5CA6972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10-02-2025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E9B4454-96E6-70D8-1440-21424873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No.02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No. AG2          Department of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F827BAA-7E22-F268-D9DC-5E17D915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B71F-4B40-8942-BB88-E0F5C0B46E1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738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xmlns="" id="{D45DB3B1-7702-A34D-B15A-E964B95D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618" y="365125"/>
            <a:ext cx="10173182" cy="1128009"/>
          </a:xfrm>
        </p:spPr>
        <p:txBody>
          <a:bodyPr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0BAA4F36-AB00-F2C4-B47F-6381355DE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02902"/>
          </a:xfrm>
        </p:spPr>
        <p:txBody>
          <a:bodyPr>
            <a:normAutofit/>
          </a:bodyPr>
          <a:lstStyle/>
          <a:p>
            <a:pPr algn="just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Develop a Unified Framework</a:t>
            </a:r>
          </a:p>
          <a:p>
            <a:pPr algn="just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Ensure Robustness</a:t>
            </a:r>
          </a:p>
          <a:p>
            <a:pPr algn="just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Optimize Scalability</a:t>
            </a:r>
          </a:p>
          <a:p>
            <a:pPr algn="just"/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Compare Advanced Architectures</a:t>
            </a:r>
          </a:p>
          <a:p>
            <a:pPr algn="just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Leverage MobileNetV2 Using</a:t>
            </a:r>
          </a:p>
          <a:p>
            <a:pPr marL="0" indent="0" algn="just"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   Transfer Learning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D5C2420-26C9-65B4-41BA-D5CA6972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27-12-2024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E9B4454-96E6-70D8-1440-21424873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 No.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02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No. AG2          Department of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F827BAA-7E22-F268-D9DC-5E17D915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B71F-4B40-8942-BB88-E0F5C0B46E1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screen shot of a computer&#10;&#10;Description automatically generated">
            <a:extLst>
              <a:ext uri="{FF2B5EF4-FFF2-40B4-BE49-F238E27FC236}">
                <a16:creationId xmlns:a16="http://schemas.microsoft.com/office/drawing/2014/main" xmlns="" id="{3154CAA4-CC2A-DEEA-37D0-B7948C6D8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699" y="1666754"/>
            <a:ext cx="5843399" cy="269690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2123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xmlns="" id="{D45DB3B1-7702-A34D-B15A-E964B95D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618" y="365125"/>
            <a:ext cx="10173182" cy="112800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 OR FLOW DIAGRAM</a:t>
            </a:r>
          </a:p>
        </p:txBody>
      </p:sp>
      <p:pic>
        <p:nvPicPr>
          <p:cNvPr id="10" name="Content Placeholder 9" descr="A diagram of a model training">
            <a:extLst>
              <a:ext uri="{FF2B5EF4-FFF2-40B4-BE49-F238E27FC236}">
                <a16:creationId xmlns:a16="http://schemas.microsoft.com/office/drawing/2014/main" xmlns="" id="{E912D9E2-333A-B0E8-5AC1-3458B7610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813" y="1493134"/>
            <a:ext cx="9645569" cy="4683829"/>
          </a:xfrm>
          <a:ln w="38100">
            <a:solidFill>
              <a:schemeClr val="tx1"/>
            </a:solidFill>
          </a:ln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D5C2420-26C9-65B4-41BA-D5CA6972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27-12-2024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E9B4454-96E6-70D8-1440-21424873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 No.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02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No. AG2          Department of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F827BAA-7E22-F268-D9DC-5E17D915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B71F-4B40-8942-BB88-E0F5C0B46E1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029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xmlns="" id="{D45DB3B1-7702-A34D-B15A-E964B95D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618" y="365125"/>
            <a:ext cx="10173182" cy="1128009"/>
          </a:xfrm>
        </p:spPr>
        <p:txBody>
          <a:bodyPr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D5C2420-26C9-65B4-41BA-D5CA6972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10-02-2025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E9B4454-96E6-70D8-1440-21424873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 No.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02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No. AG2          Department of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F827BAA-7E22-F268-D9DC-5E17D915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B71F-4B40-8942-BB88-E0F5C0B46E1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E11839D7-C322-78C3-230F-3B6D4C28B0D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90309" y="1394569"/>
            <a:ext cx="10891777" cy="4678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Pre-Processing</a:t>
            </a:r>
            <a:endParaRPr kumimoji="0" lang="en-US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Utilize a publicly available dataset like FruitNet, containing high-resolution images of various fruit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types and qualities.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Organize data into directories based on fruit type and quality categories.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and Augmentation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Resize images to a uniform size (e.g., 128x128) for consistent input dimensions.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Apply techniques such as flipping, rotation, Gaussian blur, and normalization to enhance data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variability.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Splitting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Split the dataset into 80% training and 20% testing subsets.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Ensure balanced representation across all classes during splitting.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57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xmlns="" id="{D45DB3B1-7702-A34D-B15A-E964B95D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618" y="365125"/>
            <a:ext cx="10173182" cy="1128009"/>
          </a:xfrm>
        </p:spPr>
        <p:txBody>
          <a:bodyPr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D5C2420-26C9-65B4-41BA-D5CA6972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10-02-2025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E9B4454-96E6-70D8-1440-21424873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 No.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02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No. AG2          Department of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F827BAA-7E22-F268-D9DC-5E17D915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B71F-4B40-8942-BB88-E0F5C0B46E1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E11839D7-C322-78C3-230F-3B6D4C28B0D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52354" y="1841427"/>
            <a:ext cx="10601446" cy="372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Pre-Processing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Label Encoding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Convert textual labels (e.g., 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apple_good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") to numerical indices for compatibility with machine learning models.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one-hot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encoding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prepare labels for multi-class classification.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Scale pixel values of images from a range of 0–255 to 0–1 to improve model performance and training stability.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Libraries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Python libraries like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numerical operations,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model integration, and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image manipulation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5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xmlns="" id="{D45DB3B1-7702-A34D-B15A-E964B95D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618" y="365125"/>
            <a:ext cx="10173182" cy="1128009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D5C2420-26C9-65B4-41BA-D5CA6972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10-02-2025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E9B4454-96E6-70D8-1440-21424873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 No.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02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No. AG2          Department of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F827BAA-7E22-F268-D9DC-5E17D915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B71F-4B40-8942-BB88-E0F5C0B46E1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E11839D7-C322-78C3-230F-3B6D4C28B0D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90309" y="3225839"/>
            <a:ext cx="10891777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</a:t>
            </a:r>
            <a:endParaRPr lang="en-US" altLang="en-US" sz="180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2F8944B-0346-05BD-CBBD-9CE5E0697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778" y="1732187"/>
            <a:ext cx="8646288" cy="23768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4" name="Picture 3" descr="A collage of fruits">
            <a:extLst>
              <a:ext uri="{FF2B5EF4-FFF2-40B4-BE49-F238E27FC236}">
                <a16:creationId xmlns:a16="http://schemas.microsoft.com/office/drawing/2014/main" xmlns="" id="{67A77623-EAAB-0F0D-94D1-F0361DD667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778" y="4241502"/>
            <a:ext cx="8646288" cy="161480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0970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577971" y="934668"/>
            <a:ext cx="9144000" cy="88251"/>
          </a:xfrm>
        </p:spPr>
        <p:txBody>
          <a:bodyPr>
            <a:noAutofit/>
          </a:bodyPr>
          <a:lstStyle/>
          <a:p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Framework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:- MobileNetV2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>
          <a:xfrm>
            <a:off x="1524000" y="978794"/>
            <a:ext cx="10208654" cy="5125792"/>
          </a:xfrm>
        </p:spPr>
        <p:txBody>
          <a:bodyPr>
            <a:normAutofit/>
          </a:bodyPr>
          <a:lstStyle/>
          <a:p>
            <a:pPr algn="l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MobileNetV2</a:t>
            </a: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IN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Optimized for mobile and edge devices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</a:t>
            </a:r>
            <a:r>
              <a:rPr lang="en-I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Depthwise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Separable Convolutions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computational efficiency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Lightweight architecture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high accuracy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r>
              <a:rPr lang="en-US" sz="2200" dirty="0" smtClean="0"/>
              <a:t/>
            </a:r>
            <a:br>
              <a:rPr lang="en-US" sz="2200" dirty="0" smtClean="0"/>
            </a:br>
            <a:endParaRPr lang="en-US" sz="22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  <a:p>
            <a:pPr algn="l"/>
            <a:endParaRPr lang="en-US" sz="2000" dirty="0"/>
          </a:p>
          <a:p>
            <a:pPr algn="l"/>
            <a:endParaRPr lang="en-US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10-02-2025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Review No. 02        Batch No. AG2          Department of CSE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17</a:t>
            </a:fld>
            <a:endParaRPr lang="en-IN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825096"/>
              </p:ext>
            </p:extLst>
          </p:nvPr>
        </p:nvGraphicFramePr>
        <p:xfrm>
          <a:off x="1810358" y="2515019"/>
          <a:ext cx="9144000" cy="1936046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3048000"/>
                <a:gridCol w="3048000"/>
                <a:gridCol w="3048000"/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Layer(Type)</a:t>
                      </a:r>
                      <a:endParaRPr lang="en-IN" sz="2000" b="1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 Shape</a:t>
                      </a:r>
                      <a:endParaRPr lang="en-IN" sz="20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 #</a:t>
                      </a:r>
                      <a:endParaRPr lang="en-IN" sz="20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01835">
                <a:tc>
                  <a:txBody>
                    <a:bodyPr/>
                    <a:lstStyle/>
                    <a:p>
                      <a:r>
                        <a:rPr lang="en-IN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mobilenetv2_1.00_128 </a:t>
                      </a:r>
                      <a:endParaRPr lang="en-IN" sz="2000" b="1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(None, 4, 4, 1280)     </a:t>
                      </a:r>
                      <a:endParaRPr lang="en-IN" sz="2000" b="1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4,257,984</a:t>
                      </a:r>
                      <a:endParaRPr lang="en-IN" sz="20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26702">
                <a:tc>
                  <a:txBody>
                    <a:bodyPr/>
                    <a:lstStyle/>
                    <a:p>
                      <a:r>
                        <a:rPr lang="en-IN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global_average_pooling2d              </a:t>
                      </a:r>
                      <a:endParaRPr lang="en-IN" sz="2000" b="1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(None, 1280)   </a:t>
                      </a:r>
                      <a:endParaRPr lang="en-IN" sz="2000" b="1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0  </a:t>
                      </a:r>
                      <a:endParaRPr lang="en-IN" sz="20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72816">
                <a:tc>
                  <a:txBody>
                    <a:bodyPr/>
                    <a:lstStyle/>
                    <a:p>
                      <a:r>
                        <a:rPr lang="en-IN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 (Dense)                   </a:t>
                      </a:r>
                      <a:endParaRPr lang="en-IN" sz="2000" b="1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N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(None, 256)                 </a:t>
                      </a:r>
                      <a:endParaRPr lang="en-IN" sz="2000" b="1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527,936</a:t>
                      </a:r>
                      <a:endParaRPr lang="en-IN" sz="2000" b="1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11877">
                <a:tc>
                  <a:txBody>
                    <a:bodyPr/>
                    <a:lstStyle/>
                    <a:p>
                      <a:r>
                        <a:rPr lang="en-IN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dropout (Dropout)  </a:t>
                      </a:r>
                      <a:endParaRPr lang="en-IN" sz="2000" b="1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N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(None, 256)        </a:t>
                      </a:r>
                      <a:endParaRPr lang="en-IN" sz="2000" b="1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0  </a:t>
                      </a:r>
                      <a:endParaRPr lang="en-IN" sz="2000" b="1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4462">
                <a:tc>
                  <a:txBody>
                    <a:bodyPr/>
                    <a:lstStyle/>
                    <a:p>
                      <a:r>
                        <a:rPr lang="en-IN" sz="2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dense_1 (Dense) </a:t>
                      </a:r>
                      <a:endParaRPr lang="en-IN" sz="2000" b="1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N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(None, 18)   </a:t>
                      </a:r>
                      <a:endParaRPr lang="en-IN" sz="2000" b="1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N" sz="20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6,626</a:t>
                      </a:r>
                      <a:endParaRPr lang="en-IN" sz="2000" b="1" kern="1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>
                <a:spLocks noChangeArrowheads="1"/>
              </p:cNvSpPr>
              <p:nvPr/>
            </p:nvSpPr>
            <p:spPr bwMode="auto">
              <a:xfrm>
                <a:off x="1856480" y="4470078"/>
                <a:ext cx="2863849" cy="81026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0"/>
                  </a:spcAft>
                  <a:tabLst>
                    <a:tab pos="581660" algn="l"/>
                    <a:tab pos="1163320" algn="l"/>
                    <a:tab pos="1744980" algn="l"/>
                    <a:tab pos="2326640" algn="l"/>
                    <a:tab pos="2908300" algn="l"/>
                    <a:tab pos="3489960" algn="l"/>
                    <a:tab pos="4071620" algn="l"/>
                    <a:tab pos="4653280" algn="l"/>
                    <a:tab pos="5234940" algn="l"/>
                    <a:tab pos="5816600" algn="l"/>
                    <a:tab pos="6398260" algn="l"/>
                    <a:tab pos="6979920" algn="l"/>
                    <a:tab pos="7561580" algn="l"/>
                    <a:tab pos="8143240" algn="l"/>
                    <a:tab pos="8724900" algn="l"/>
                    <a:tab pos="930656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𝑂𝐷𝑒𝑝𝑡h𝑤𝑖𝑠𝑒</m:t>
                      </m:r>
                      <m:r>
                        <a:rPr lang="en-IN" sz="1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IN" sz="1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IN" sz="1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IN" sz="1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1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IN" sz="1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nary>
                      <m:r>
                        <a:rPr lang="en-IN" sz="1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𝐼𝑘</m:t>
                      </m:r>
                      <m:r>
                        <a:rPr lang="en-IN" sz="1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IN" sz="1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𝑊𝑘</m:t>
                      </m:r>
                    </m:oMath>
                  </m:oMathPara>
                </a14:m>
                <a:endParaRPr lang="en-IN" sz="11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56480" y="4470078"/>
                <a:ext cx="2863849" cy="81026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>
                <a:spLocks noChangeArrowheads="1"/>
              </p:cNvSpPr>
              <p:nvPr/>
            </p:nvSpPr>
            <p:spPr bwMode="auto">
              <a:xfrm>
                <a:off x="5052811" y="4470078"/>
                <a:ext cx="2778124" cy="81026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0"/>
                  </a:spcAft>
                  <a:tabLst>
                    <a:tab pos="581660" algn="l"/>
                    <a:tab pos="1163320" algn="l"/>
                    <a:tab pos="1744980" algn="l"/>
                    <a:tab pos="2326640" algn="l"/>
                    <a:tab pos="2908300" algn="l"/>
                    <a:tab pos="3489960" algn="l"/>
                    <a:tab pos="4071620" algn="l"/>
                    <a:tab pos="4653280" algn="l"/>
                    <a:tab pos="5234940" algn="l"/>
                    <a:tab pos="5816600" algn="l"/>
                    <a:tab pos="6398260" algn="l"/>
                    <a:tab pos="6979920" algn="l"/>
                    <a:tab pos="7561580" algn="l"/>
                    <a:tab pos="8143240" algn="l"/>
                    <a:tab pos="8724900" algn="l"/>
                    <a:tab pos="930656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1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OPointwise</m:t>
                      </m:r>
                      <m:r>
                        <a:rPr lang="en-IN" sz="1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IN" sz="1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IN" sz="1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𝐶</m:t>
                          </m:r>
                          <m:r>
                            <a:rPr lang="en-IN" sz="1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1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p>
                        <m:e>
                          <m:r>
                            <a:rPr lang="en-IN" sz="1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nary>
                      <m:r>
                        <m:rPr>
                          <m:sty m:val="p"/>
                        </m:rPr>
                        <a:rPr lang="en-IN" sz="1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Dc</m:t>
                      </m:r>
                      <m:r>
                        <a:rPr lang="en-IN" sz="1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IN" sz="1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Pc</m:t>
                      </m:r>
                    </m:oMath>
                  </m:oMathPara>
                </a14:m>
                <a:endParaRPr lang="en-IN" sz="11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11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52811" y="4470078"/>
                <a:ext cx="2778124" cy="81026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7960968" y="4470078"/>
            <a:ext cx="2941320" cy="66833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400" kern="100" dirty="0" smtClean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IN" sz="1400" kern="100" dirty="0" smtClean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400" kern="100" dirty="0" err="1" smtClean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OInverted</a:t>
            </a:r>
            <a:r>
              <a:rPr lang="en-IN" sz="1400" kern="1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Residual​=</a:t>
            </a:r>
            <a:r>
              <a:rPr lang="en-IN" sz="1400" kern="100" dirty="0" err="1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OPointwise</a:t>
            </a:r>
            <a:r>
              <a:rPr lang="en-IN" sz="1400" kern="1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​+I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856480" y="5377819"/>
            <a:ext cx="2863850" cy="62928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400" kern="100" dirty="0" smtClean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IN" sz="1400" kern="100" dirty="0" smtClean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400" kern="100" dirty="0" smtClean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ReLU6(x</a:t>
            </a:r>
            <a:r>
              <a:rPr lang="en-IN" sz="1400" kern="1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)=min(max(0,x),6)                       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5052810" y="5364802"/>
            <a:ext cx="2778125" cy="65532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400" kern="100" dirty="0" smtClean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IN" sz="1400" kern="100" dirty="0" smtClean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400" kern="100" dirty="0" err="1" smtClean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OBottleneck</a:t>
            </a:r>
            <a:r>
              <a:rPr lang="en-IN" sz="1400" kern="1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​=OPointwise_2​+I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7960968" y="5267204"/>
                <a:ext cx="2993390" cy="7399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1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OGAP</m:t>
                      </m:r>
                      <m:r>
                        <a:rPr lang="en-IN" sz="1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​=</m:t>
                      </m:r>
                      <m:r>
                        <a:rPr lang="en-IN" sz="1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1/(</m:t>
                      </m:r>
                      <m:r>
                        <a:rPr lang="en-IN" sz="1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𝐻</m:t>
                      </m:r>
                      <m:r>
                        <a:rPr lang="en-IN" sz="1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IN" sz="1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𝑊</m:t>
                      </m:r>
                      <m:r>
                        <a:rPr lang="en-IN" sz="1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IN" sz="1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IN" sz="14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i</m:t>
                          </m:r>
                          <m:r>
                            <a:rPr lang="en-IN" sz="14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IN" sz="14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H</m:t>
                          </m:r>
                        </m:sup>
                        <m:e>
                          <m:r>
                            <a:rPr lang="en-IN" sz="1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nary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IN" sz="1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IN" sz="14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j</m:t>
                          </m:r>
                          <m:r>
                            <a:rPr lang="en-IN" sz="14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IN" sz="14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W</m:t>
                          </m:r>
                        </m:sup>
                        <m:e>
                          <m:r>
                            <a:rPr lang="en-IN" sz="1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nary>
                      <m:r>
                        <a:rPr lang="en-IN" sz="1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𝑥𝑖</m:t>
                      </m:r>
                      <m:r>
                        <a:rPr lang="en-IN" sz="1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IN" sz="1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𝑗</m:t>
                      </m:r>
                    </m:oMath>
                  </m:oMathPara>
                </a14:m>
                <a:endParaRPr lang="en-IN" sz="11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60968" y="5267204"/>
                <a:ext cx="2993390" cy="7399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780"/>
            <a:ext cx="3762900" cy="57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1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8706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493" y="1183832"/>
            <a:ext cx="9903853" cy="499313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10-02-2025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Review No.02         Batch No.AG2          Department of CSE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586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7700"/>
            <a:ext cx="10515600" cy="6350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Requirements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82700"/>
            <a:ext cx="10871200" cy="4894263"/>
          </a:xfrm>
        </p:spPr>
        <p:txBody>
          <a:bodyPr>
            <a:normAutofit fontScale="92500" lnSpcReduction="10000"/>
          </a:bodyPr>
          <a:lstStyle/>
          <a:p>
            <a:pPr>
              <a:buNone/>
              <a:tabLst>
                <a:tab pos="3860800" algn="l"/>
                <a:tab pos="5473700" algn="l"/>
              </a:tabLst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Requirements</a:t>
            </a:r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defTabSz="1041400">
              <a:tabLst>
                <a:tab pos="3860800" algn="l"/>
                <a:tab pos="5473700" algn="l"/>
              </a:tabLst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	:	intel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i5</a:t>
            </a:r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defTabSz="1790700">
              <a:tabLst>
                <a:tab pos="3860800" algn="l"/>
                <a:tab pos="5473700" algn="l"/>
              </a:tabLst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Cache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memory	:	4MB(Megabyte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lvl="0">
              <a:tabLst>
                <a:tab pos="3860800" algn="l"/>
                <a:tab pos="5473700" algn="l"/>
              </a:tabLst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RAM	</a:t>
            </a:r>
            <a:r>
              <a:rPr lang="en-IN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	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12.7GB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(gigabyte)</a:t>
            </a: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lvl="0">
              <a:tabLst>
                <a:tab pos="3860800" algn="l"/>
                <a:tab pos="5473700" algn="l"/>
              </a:tabLst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 Disk</a:t>
            </a: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166.8GB</a:t>
            </a: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lvl="0">
              <a:tabLst>
                <a:tab pos="3860800" algn="l"/>
                <a:tab pos="5473700" algn="l"/>
              </a:tabLst>
            </a:pP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Engine      </a:t>
            </a:r>
            <a:r>
              <a:rPr lang="en-IN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:	 </a:t>
            </a: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T4 </a:t>
            </a:r>
            <a:r>
              <a:rPr lang="en-IN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None/>
              <a:tabLst>
                <a:tab pos="3860800" algn="l"/>
                <a:tab pos="5473700" algn="l"/>
              </a:tabLst>
            </a:pP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tabLst>
                <a:tab pos="3860800" algn="l"/>
                <a:tab pos="5473700" algn="l"/>
              </a:tabLst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</a:t>
            </a: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Windows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10, 64-bit Operating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lvl="0">
              <a:tabLst>
                <a:tab pos="3860800" algn="l"/>
                <a:tab pos="5473700" algn="l"/>
              </a:tabLst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Coding Language</a:t>
            </a: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Python</a:t>
            </a: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lvl="0">
              <a:tabLst>
                <a:tab pos="3860800" algn="l"/>
                <a:tab pos="5473700" algn="l"/>
              </a:tabLst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</a:t>
            </a: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		Google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 , Flask</a:t>
            </a: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lvl="0">
              <a:tabLst>
                <a:tab pos="3860800" algn="l"/>
                <a:tab pos="5473700" algn="l"/>
              </a:tabLst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Browser	: 	Any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Latest Browser like Chrome</a:t>
            </a: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10-02-2025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Review No.02         Batch No.AG2           Department of CSE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849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 txBox="1">
            <a:spLocks/>
          </p:cNvSpPr>
          <p:nvPr/>
        </p:nvSpPr>
        <p:spPr>
          <a:xfrm>
            <a:off x="1754154" y="705471"/>
            <a:ext cx="8915400" cy="375925"/>
          </a:xfrm>
          <a:prstGeom prst="roundRect">
            <a:avLst>
              <a:gd name="adj" fmla="val 16667"/>
            </a:avLst>
          </a:prstGeom>
          <a:ln w="25400" cap="flat" cmpd="sng" algn="ctr">
            <a:solidFill>
              <a:schemeClr val="bg1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en-US" b="1">
                <a:latin typeface="Times New Roman" panose="02020603050405020304" pitchFamily="18" charset="0"/>
                <a:cs typeface="Times New Roman" pitchFamily="18" charset="0"/>
              </a:rPr>
              <a:t>Department of Computer Science and Engineering</a:t>
            </a:r>
          </a:p>
          <a:p>
            <a:pPr algn="ctr">
              <a:spcBef>
                <a:spcPct val="20000"/>
              </a:spcBef>
              <a:defRPr/>
            </a:pPr>
            <a:r>
              <a:rPr lang="en-IN" sz="2400" b="1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DeepFruit: A Unified Deep Learning Framework for Fruit Classification and Quality Evaluation</a:t>
            </a:r>
            <a:endParaRPr lang="en-IN" sz="2400" kern="1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ctr">
              <a:spcBef>
                <a:spcPct val="20000"/>
              </a:spcBef>
              <a:defRPr/>
            </a:pPr>
            <a:endParaRPr lang="en-US" sz="24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1754154" y="1966120"/>
            <a:ext cx="9144000" cy="1341058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PRESENTED BY</a:t>
            </a:r>
          </a:p>
          <a:p>
            <a:pPr algn="l" eaLnBrk="1" hangingPunct="1"/>
            <a:r>
              <a:rPr lang="en-US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			     B</a:t>
            </a:r>
            <a:r>
              <a:rPr lang="en-US" altLang="en-US" sz="1600">
                <a:latin typeface="Times New Roman" panose="02020603050405020304" pitchFamily="18" charset="0"/>
                <a:cs typeface="Times New Roman" pitchFamily="18" charset="0"/>
              </a:rPr>
              <a:t>. Yasaswini	(21471A0512)</a:t>
            </a:r>
            <a:endParaRPr lang="en-US" altLang="en-US" sz="1600">
              <a:solidFill>
                <a:schemeClr val="tx1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algn="l"/>
            <a:r>
              <a:rPr lang="en-US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	</a:t>
            </a:r>
            <a:r>
              <a:rPr lang="en-US" altLang="en-US" sz="1600">
                <a:latin typeface="Times New Roman" panose="02020603050405020304" pitchFamily="18" charset="0"/>
                <a:cs typeface="Times New Roman" pitchFamily="18" charset="0"/>
              </a:rPr>
              <a:t>		     A. Vasavi</a:t>
            </a:r>
            <a:r>
              <a:rPr lang="en-US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	(21471A0504)</a:t>
            </a:r>
          </a:p>
          <a:p>
            <a:pPr algn="l"/>
            <a:r>
              <a:rPr lang="en-US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			     N. Annapurna	(21471A0538)</a:t>
            </a:r>
          </a:p>
        </p:txBody>
      </p:sp>
      <p:sp>
        <p:nvSpPr>
          <p:cNvPr id="17" name="Subtitle 2"/>
          <p:cNvSpPr txBox="1">
            <a:spLocks/>
          </p:cNvSpPr>
          <p:nvPr/>
        </p:nvSpPr>
        <p:spPr bwMode="auto">
          <a:xfrm>
            <a:off x="2897154" y="3429000"/>
            <a:ext cx="6858000" cy="2581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>
                <a:solidFill>
                  <a:srgbClr val="006600"/>
                </a:solidFill>
                <a:latin typeface="Times New Roman" panose="02020603050405020304" pitchFamily="18" charset="0"/>
                <a:cs typeface="Times New Roman" pitchFamily="18" charset="0"/>
              </a:rPr>
              <a:t>Under the Guidance of,</a:t>
            </a:r>
            <a:endParaRPr lang="en-US" altLang="en-US" b="1">
              <a:solidFill>
                <a:srgbClr val="0066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eaLnBrk="1" hangingPunct="1">
              <a:spcBef>
                <a:spcPct val="20000"/>
              </a:spcBef>
              <a:buFont typeface="Wingdings" pitchFamily="2" charset="2"/>
              <a:buNone/>
            </a:pPr>
            <a:endParaRPr lang="en-US" altLang="en-US" sz="900" b="1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spcBef>
                <a:spcPct val="20000"/>
              </a:spcBef>
            </a:pPr>
            <a:r>
              <a:rPr lang="en-US" sz="1800" b="1" kern="1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Dr.S.N.Tirumala Rao </a:t>
            </a:r>
            <a:r>
              <a:rPr lang="en-US" sz="1800" b="1" kern="100" baseline="-250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M.Tech , Ph.D. ,</a:t>
            </a:r>
            <a:endParaRPr lang="en-IN" sz="1800" b="1" kern="100" baseline="-2500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sz="1600" b="1" kern="1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Professor &amp; HOD,</a:t>
            </a:r>
            <a:endParaRPr lang="en-US" altLang="en-US" sz="1600" b="1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eaLnBrk="1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Department of Computer Science and Engineering,</a:t>
            </a:r>
          </a:p>
          <a:p>
            <a:pPr algn="ctr" eaLnBrk="1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 sz="160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Narasaraopeta</a:t>
            </a:r>
            <a:r>
              <a:rPr lang="en-US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Engineering College (Autonomous),</a:t>
            </a:r>
          </a:p>
          <a:p>
            <a:pPr algn="ctr" eaLnBrk="1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 sz="160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Narasaraopet</a:t>
            </a:r>
            <a:r>
              <a:rPr lang="en-US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- 522 601.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674"/>
            <a:ext cx="3762900" cy="579027"/>
          </a:xfrm>
          <a:prstGeom prst="rect">
            <a:avLst/>
          </a:prstGeom>
        </p:spPr>
      </p:pic>
      <p:sp>
        <p:nvSpPr>
          <p:cNvPr id="20" name="Date Placeholder 4">
            <a:extLst>
              <a:ext uri="{FF2B5EF4-FFF2-40B4-BE49-F238E27FC236}">
                <a16:creationId xmlns:a16="http://schemas.microsoft.com/office/drawing/2014/main" xmlns="" id="{BD5C2420-26C9-65B4-41BA-D5CA6972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10-02-2025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xmlns="" id="{AE9B4454-96E6-70D8-1440-21424873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No.02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No. AG2           Department of CSE</a:t>
            </a:r>
          </a:p>
        </p:txBody>
      </p:sp>
      <p:sp>
        <p:nvSpPr>
          <p:cNvPr id="23" name="Slide Number Placeholder 6">
            <a:extLst>
              <a:ext uri="{FF2B5EF4-FFF2-40B4-BE49-F238E27FC236}">
                <a16:creationId xmlns:a16="http://schemas.microsoft.com/office/drawing/2014/main" xmlns="" id="{5F827BAA-7E22-F268-D9DC-5E17D915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033414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20700"/>
            <a:ext cx="10515600" cy="787400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 Vs Overcomes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3772885"/>
              </p:ext>
            </p:extLst>
          </p:nvPr>
        </p:nvGraphicFramePr>
        <p:xfrm>
          <a:off x="838200" y="1308100"/>
          <a:ext cx="10515600" cy="466852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5257800"/>
                <a:gridCol w="5257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Challenges Faced</a:t>
                      </a:r>
                      <a:endParaRPr lang="en-IN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Solutions</a:t>
                      </a:r>
                      <a:r>
                        <a:rPr lang="en-US" sz="1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Implemented</a:t>
                      </a:r>
                      <a:endParaRPr lang="en-IN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Overfitting</a:t>
                      </a:r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Due to Limited Data – Model had high training accuracy but poor generalization.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Augmentation – Applied rotation, flipping, contrast adjustment, and Gaussian noise to improve dataset diversity​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Computational Costs – Training deep models required extensive processing power.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 of GPU Acceleration – Utilized T4 GPU, reducing training time significantly compared to CPU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 Imbalance in Dataset – Some fruit classes had significantly more images, causing biased predictions.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 Weighting &amp; Oversampling – Used oversampling and weighted loss functions to balance dataset distribution​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Environmental Variations – Different lighting and backgrounds affected model accuracy.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Preprocessing Pipeline – Standardized images by converting BGR to RGB, normalizing, and resizing uniformly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 Extraction Complexity – Differentiating good, bad, and mixed-quality fruits was difficult.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Transfer Learning with MobileNetV2 – Used pre-trained </a:t>
                      </a:r>
                      <a:r>
                        <a:rPr lang="en-US" sz="18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ImageNet</a:t>
                      </a:r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weights, improving classification accuracy with fewer training samples​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10-02-2025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Review No.02         Batch No.AG2           Department of CSE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424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Frontend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1460500"/>
            <a:ext cx="9613899" cy="47164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10-02-2025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Review No.02         Batch No.AG2           Department of CSE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21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765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5118"/>
            <a:ext cx="10515600" cy="726142"/>
          </a:xfrm>
        </p:spPr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ANALYSIS</a:t>
            </a:r>
            <a:endParaRPr lang="en-IN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10-02-2025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Review No.02         Batch No.AG2           Department of CSE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22</a:t>
            </a:fld>
            <a:endParaRPr lang="en-IN"/>
          </a:p>
        </p:txBody>
      </p:sp>
      <p:graphicFrame>
        <p:nvGraphicFramePr>
          <p:cNvPr id="27" name="Content Placeholder 2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4310386"/>
              </p:ext>
            </p:extLst>
          </p:nvPr>
        </p:nvGraphicFramePr>
        <p:xfrm>
          <a:off x="838200" y="1331260"/>
          <a:ext cx="10515600" cy="316992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103120"/>
                <a:gridCol w="2103120"/>
                <a:gridCol w="2103120"/>
                <a:gridCol w="2103120"/>
                <a:gridCol w="2103120"/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F1-Score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MobileNetV2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99.7%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EfficientNetV2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99.5%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DenseNet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98%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NASNet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97.6%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VGG16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96%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0.91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InceptionV3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95.75%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Xception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97%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8" name="Rectangle 27"/>
          <p:cNvSpPr/>
          <p:nvPr/>
        </p:nvSpPr>
        <p:spPr>
          <a:xfrm>
            <a:off x="990600" y="4760053"/>
            <a:ext cx="10363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MobileNetV2 achieved the highest accuracy 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99.7%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outperforming other models in precision, recall, and F1-score. EfficientNetV2 and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DenseNet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also showed strong performance, making them viable alternatives for fruit classification and grading.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25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30306"/>
            <a:ext cx="10515600" cy="900953"/>
          </a:xfrm>
        </p:spPr>
        <p:txBody>
          <a:bodyPr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&amp; ANALYSIS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10-02-2025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Review No.02         Batch No.AG2         Department of CSE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23</a:t>
            </a:fld>
            <a:endParaRPr lang="en-IN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272" y="1331259"/>
            <a:ext cx="5853952" cy="45751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0647" y="1781175"/>
            <a:ext cx="481404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graph depicts that,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 be observed that the training and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accuracies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MobileNet rise up to 99% in 10 epochs with closely aligned curves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sign of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good generalization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overfitting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37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30306"/>
            <a:ext cx="10515600" cy="900953"/>
          </a:xfrm>
        </p:spPr>
        <p:txBody>
          <a:bodyPr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&amp; ANALYSIS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10-02-2025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Review No.02         Batch No.AG2         Department of CSE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24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470647" y="1781175"/>
            <a:ext cx="498885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graph depicts that 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reduction of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and validation losses signifies that the MobileNet model learns well, and both losses are converging to 0.1. Since always the loss for validation is less than that of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training.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hints at good generalization and no signs of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overfitting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Content Placeholder 8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06" y="1492624"/>
            <a:ext cx="6143707" cy="465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1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30306"/>
            <a:ext cx="10515600" cy="900953"/>
          </a:xfrm>
        </p:spPr>
        <p:txBody>
          <a:bodyPr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&amp; ANALYSIS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10-02-2025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Review No.02         Batch No.AG2         Department of CSE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25</a:t>
            </a:fld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013" y="1423333"/>
            <a:ext cx="11282080" cy="4840942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graph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depicts that, T4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</a:p>
          <a:p>
            <a:pPr marL="0" indent="0" algn="just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significantly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reduces the 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raining</a:t>
            </a: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time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 epoch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to the</a:t>
            </a:r>
          </a:p>
          <a:p>
            <a:pPr marL="0" indent="0" algn="just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CPU,speeding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 model </a:t>
            </a:r>
          </a:p>
          <a:p>
            <a:pPr marL="0" indent="0" algn="just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development and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testing.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makes it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 for</a:t>
            </a:r>
          </a:p>
          <a:p>
            <a:pPr marL="0" indent="0" algn="just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high-performance machine</a:t>
            </a:r>
          </a:p>
          <a:p>
            <a:pPr marL="0" indent="0" algn="just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learning experiments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776" y="1423333"/>
            <a:ext cx="6777317" cy="465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&amp;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10-02-2025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Review No.02         Batch No.AG2           Department of CSE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26</a:t>
            </a:fld>
            <a:endParaRPr lang="en-IN" dirty="0"/>
          </a:p>
        </p:txBody>
      </p:sp>
      <p:sp>
        <p:nvSpPr>
          <p:cNvPr id="7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578224" y="1399516"/>
            <a:ext cx="11040035" cy="449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MobileNetV2 achieved the highest accuracy (</a:t>
            </a:r>
            <a:r>
              <a:rPr kumimoji="0" lang="en-US" altLang="en-US" sz="2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99.7%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for fruit classification and quality assessment, outperforming EfficientNetV2 and </a:t>
            </a:r>
            <a:r>
              <a:rPr kumimoji="0" lang="en-US" altLang="en-US" sz="2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DenseNet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kumimoji="0" lang="en-US" altLang="en-US" sz="2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twin-model framework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powered by deep learning and optimized data preprocessing, enabled accurate classification and grading of multiple fruit varieties. 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research demonstrates the potential of deep learning in revolutionizing agricultural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automation, improving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scalability.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Implementation: Embedding the model into an automated machine vision system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real-time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fruit classification and grading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Segmentation: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Improving fruit segmentation techniques to focus on key image features, reducing noise from backgrounds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65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2032"/>
          </a:xfrm>
        </p:spPr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3341"/>
            <a:ext cx="10515600" cy="517300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Ariel R.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Vincente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George A.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Manganaris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Cristian M. Ortiz , Gabriel O.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Sozzi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Carlos H.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Crisosto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“Nutritional Quality of Fruits and Vegetables” DOI : https://doi.org/10.1016/B978-0-12-408137-6.00005-3 </a:t>
            </a:r>
            <a:endParaRPr lang="en-IN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Anuja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Bhargava,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Atul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Bansal, And Vishal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Goyal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“Machine Learn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ing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–Based Detection and Sorting of Multiple Vegetables and Fruits”, DOI: https://link.springer.com/article/10.1007/s12161-021-02086-1, 30 August 2021, Volume 15. </a:t>
            </a:r>
            <a:endParaRPr lang="en-IN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Hafsa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Raissouli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Abrar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Ali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Aljabri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Sarah Mohammed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Aljudaibi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Fazilah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Haron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Ghada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Alharbi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“Date Grading using Machine Learning Techniques on a Novel Dataset”, DOI: 10.14569/IJACSA.2020.0110893. </a:t>
            </a:r>
            <a:endParaRPr lang="en-IN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Lama A.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Aldakhil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Aeshah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A.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Almutairi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“Multi-Fruit Classification and Grad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ing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a Same-Domain Transfer Learning Approach”, Digital Object Identifier (DOI): 10.1109/ACCESS.2024.3379276, March 2024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Mohammad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Momeny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Ahmad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Jahanbakhshi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Khalegh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Jafarnezhad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Yu-dong Zhang “Accurate classification of cherry fruit using deep CNN based on hybrid pooling approach”, DOI: 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https://doi.org/10.1016/j.postharvbio.2020.111204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Dhiya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Mahdi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Asriny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Septia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Rani, And Ahmad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Fathan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Hidayatullah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“Orange Fruit Images Classification using Convolutional Neural Networks”, DOI: 10.1088/1757 899X/803/1/012020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Sultanabanu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Kazi,Kazi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Kutubuddin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“Fruit Grading, Disease Detection, and an Image Processing Strategy” e-ISSN: 2581-3803 Volume-9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Divya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Arivalagan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Paturi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Nikitha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Manoj G;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Jeevanantham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C;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Vignesh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“Intel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ligent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Fruit Quality Assessment Using CNN Transfer Learning Techniques”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10.32629/jai.v7i4.1424</a:t>
            </a:r>
          </a:p>
          <a:p>
            <a:pPr marL="0" indent="0" algn="just">
              <a:buNone/>
            </a:pP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 WEIWEI ZHANG, “Automated Fruit Grading in Precise Agriculture using You Only Look Once Algorithm”, International Journal of Advanced Computer Science and Applications (IJACSA), Vol. 14, No. 10, 2023. </a:t>
            </a:r>
            <a:endParaRPr lang="en-IN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Farsana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Salim, Faisal Saeed,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Shadi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Basurra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Sultan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Noman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Qasem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Tawfik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Al-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hadhrami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“DenseNet-201 and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Xception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Pre-Trained Deep Learning Models for Fruit Recognition”, https://doi.org/10.3390/electronics12143132, 19 July 2023.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10-02-2025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Review No.02         Batch No.AG2           Department of CSE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101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ACKNOWLEDGEMENTS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565" y="1573306"/>
            <a:ext cx="11066929" cy="4783044"/>
          </a:xfrm>
        </p:spPr>
        <p:txBody>
          <a:bodyPr>
            <a:noAutofit/>
          </a:bodyPr>
          <a:lstStyle/>
          <a:p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would like to express our sincere gratitude to the faculty and staff of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Narasaraopeta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Engineering College for their guidance and encouragement throughout the development of this project. Their insights and expertise have been invaluable.</a:t>
            </a:r>
          </a:p>
          <a:p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also extend our thanks to the administration for providing the necessary resources and a platform to showcase our work. This opportunity has been instrumental in enhancing our learning and growth.</a:t>
            </a:r>
          </a:p>
          <a:p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any questions or further discussions, feel free to reach out</a:t>
            </a:r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:-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Email: </a:t>
            </a:r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yasaswinibollineni25@gmail.com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Phone: </a:t>
            </a:r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8247626375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Email: </a:t>
            </a:r>
            <a:r>
              <a:rPr lang="en-IN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vasaviaravapalli2004@gmail.com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Phone: </a:t>
            </a:r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7093760074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Email: </a:t>
            </a:r>
            <a:r>
              <a:rPr lang="en-I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annapurnanakka538</a:t>
            </a:r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@gmail.com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Phone</a:t>
            </a:r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7702351758</a:t>
            </a:r>
            <a:endParaRPr lang="en-I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10-02-2025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Review No.02         Batch No.AG2           Department of CSE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059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C803B-62AD-4010-AEFB-D9AF802A6496}" type="datetime1">
              <a:rPr lang="en-IN" smtClean="0"/>
              <a:t>17-03-2025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Review No.         Batch No.           Department of CSE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29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20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xmlns="" id="{D45DB3B1-7702-A34D-B15A-E964B95D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618" y="373486"/>
            <a:ext cx="10173182" cy="810555"/>
          </a:xfrm>
        </p:spPr>
        <p:txBody>
          <a:bodyPr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0BAA4F36-AB00-F2C4-B47F-6381355DE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158" y="1274193"/>
            <a:ext cx="10534917" cy="5082157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Survey 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Gaps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Statement 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Block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 / Flow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Analysis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Future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Acknowledgements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and Answers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D5C2420-26C9-65B4-41BA-D5CA6972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10-02-2025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E9B4454-96E6-70D8-1440-21424873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No.02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No. AG2          Department of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F827BAA-7E22-F268-D9DC-5E17D915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B71F-4B40-8942-BB88-E0F5C0B46E1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75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6EEC6-0141-45B7-8835-252B848F88BA}" type="datetime1">
              <a:rPr lang="en-IN" smtClean="0"/>
              <a:t>17-03-2025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Review No.         Batch No.           Department of CSE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30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89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D5C2420-26C9-65B4-41BA-D5CA6972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10-02-2025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E9B4454-96E6-70D8-1440-21424873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No.02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No. AG2           Department of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F827BAA-7E22-F268-D9DC-5E17D915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B71F-4B40-8942-BB88-E0F5C0B46E1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White Background With Fruit Patterns - Free Google Slides Template Design">
            <a:extLst>
              <a:ext uri="{FF2B5EF4-FFF2-40B4-BE49-F238E27FC236}">
                <a16:creationId xmlns:a16="http://schemas.microsoft.com/office/drawing/2014/main" xmlns="" id="{1209C790-D7B1-A597-1557-4652564D395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67" y="567160"/>
            <a:ext cx="11389488" cy="560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97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D5C2420-26C9-65B4-41BA-D5CA6972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10-02-2025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E9B4454-96E6-70D8-1440-21424873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No.02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No. AG2          Department of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F827BAA-7E22-F268-D9DC-5E17D915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B71F-4B40-8942-BB88-E0F5C0B46E1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8" name="Picture 4" descr="Questions Images For Presentation FreeBibleimages :: General images of  Jesus teaching">
            <a:extLst>
              <a:ext uri="{FF2B5EF4-FFF2-40B4-BE49-F238E27FC236}">
                <a16:creationId xmlns:a16="http://schemas.microsoft.com/office/drawing/2014/main" xmlns="" id="{84002187-0627-F570-D5BF-7FF27EF2B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267" y="1112708"/>
            <a:ext cx="5014551" cy="421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91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xmlns="" id="{D45DB3B1-7702-A34D-B15A-E964B95D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618" y="365125"/>
            <a:ext cx="10173182" cy="1128009"/>
          </a:xfrm>
        </p:spPr>
        <p:txBody>
          <a:bodyPr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0BAA4F36-AB00-F2C4-B47F-6381355DE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This study addresses fruit classification and grading, key aspects of agricultural automation, by leveraging transfer learning with pre-trained deep learning models.</a:t>
            </a:r>
          </a:p>
          <a:p>
            <a:pPr marL="0" indent="0" algn="just"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Using the FruitNet Indian Fruits dataset with 19,400 images, it evaluates six fruit categories across multiple architectures, achieving a high accuracy of 99.7% with MobileNetV2.</a:t>
            </a:r>
          </a:p>
          <a:p>
            <a:pPr marL="0" indent="0" algn="just"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work highlights pre-processing's role in performance improvement and explores MobileNetV2's potential for efficient, scalable applications in agricultural automation.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D5C2420-26C9-65B4-41BA-D5CA6972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10-02-2025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E9B4454-96E6-70D8-1440-21424873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 No.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02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No. AG2           Department of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F827BAA-7E22-F268-D9DC-5E17D915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B71F-4B40-8942-BB88-E0F5C0B46E1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10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xmlns="" id="{D45DB3B1-7702-A34D-B15A-E964B95D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618" y="365125"/>
            <a:ext cx="10173182" cy="1128009"/>
          </a:xfrm>
        </p:spPr>
        <p:txBody>
          <a:bodyPr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0BAA4F36-AB00-F2C4-B47F-6381355DE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630" y="1342664"/>
            <a:ext cx="10636170" cy="490766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b="1">
                <a:latin typeface="Times New Roman" panose="02020603050405020304" pitchFamily="18" charset="0"/>
                <a:cs typeface="Times New Roman" panose="02020603050405020304" pitchFamily="18" charset="0"/>
              </a:rPr>
              <a:t>Brief Introduction to the Project</a:t>
            </a:r>
          </a:p>
          <a:p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automates fruit classification and quality grading using MobileNetV2 and deep learning techniques.</a:t>
            </a:r>
            <a:endParaRPr 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It leverages transfer learning on a dataset of 19,400 images across six fruit types with quality labels (good, bad, mixed).</a:t>
            </a:r>
            <a:endParaRPr 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600" b="1">
                <a:latin typeface="Times New Roman" panose="02020603050405020304" pitchFamily="18" charset="0"/>
                <a:cs typeface="Times New Roman" panose="02020603050405020304" pitchFamily="18" charset="0"/>
              </a:rPr>
              <a:t>Motivation Behind the Project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fruit grading relies heavily on manual inspection, which is time-consuming and prone to human error.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Advancements in computer vision and deep learning offer an opportunity to streamline agricultural processes, reduce costs, and enhance precision.</a:t>
            </a:r>
          </a:p>
          <a:p>
            <a:pPr marL="0" indent="0">
              <a:buNone/>
            </a:pPr>
            <a:r>
              <a:rPr lang="en-US" sz="2600" b="1">
                <a:latin typeface="Times New Roman" panose="02020603050405020304" pitchFamily="18" charset="0"/>
                <a:cs typeface="Times New Roman" panose="02020603050405020304" pitchFamily="18" charset="0"/>
              </a:rPr>
              <a:t>Importance and Relevance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meets the need for efficient agricultural solutions to address global food demands.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It advances automation for quicker, more 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accurate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fruit quality assessments and field decisions.</a:t>
            </a:r>
            <a:endParaRPr 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D5C2420-26C9-65B4-41BA-D5CA6972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10-02-2025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E9B4454-96E6-70D8-1440-21424873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No.02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No. AG2         Department of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F827BAA-7E22-F268-D9DC-5E17D915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B71F-4B40-8942-BB88-E0F5C0B46E1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754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xmlns="" id="{D45DB3B1-7702-A34D-B15A-E964B95D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618" y="365126"/>
            <a:ext cx="10173182" cy="56215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0BAA4F36-AB00-F2C4-B47F-6381355DE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D5C2420-26C9-65B4-41BA-D5CA6972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10-02-2025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E9B4454-96E6-70D8-1440-21424873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No.02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No. AG2          Department of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F827BAA-7E22-F268-D9DC-5E17D915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B71F-4B40-8942-BB88-E0F5C0B46E1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xmlns="" id="{3E8CACDC-CE1B-448A-5D5F-BF4D715F95AE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xmlns="" id="{D5492C34-DF62-E3B9-3F6C-997B49ACC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967395"/>
              </p:ext>
            </p:extLst>
          </p:nvPr>
        </p:nvGraphicFramePr>
        <p:xfrm>
          <a:off x="838201" y="1058503"/>
          <a:ext cx="10667999" cy="5029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599515">
                  <a:extLst>
                    <a:ext uri="{9D8B030D-6E8A-4147-A177-3AD203B41FA5}">
                      <a16:colId xmlns:a16="http://schemas.microsoft.com/office/drawing/2014/main" xmlns="" val="166576671"/>
                    </a:ext>
                  </a:extLst>
                </a:gridCol>
                <a:gridCol w="1916206">
                  <a:extLst>
                    <a:ext uri="{9D8B030D-6E8A-4147-A177-3AD203B41FA5}">
                      <a16:colId xmlns:a16="http://schemas.microsoft.com/office/drawing/2014/main" xmlns="" val="946789180"/>
                    </a:ext>
                  </a:extLst>
                </a:gridCol>
                <a:gridCol w="1596838">
                  <a:extLst>
                    <a:ext uri="{9D8B030D-6E8A-4147-A177-3AD203B41FA5}">
                      <a16:colId xmlns:a16="http://schemas.microsoft.com/office/drawing/2014/main" xmlns="" val="3483638722"/>
                    </a:ext>
                  </a:extLst>
                </a:gridCol>
                <a:gridCol w="1647266">
                  <a:extLst>
                    <a:ext uri="{9D8B030D-6E8A-4147-A177-3AD203B41FA5}">
                      <a16:colId xmlns:a16="http://schemas.microsoft.com/office/drawing/2014/main" xmlns="" val="1190061112"/>
                    </a:ext>
                  </a:extLst>
                </a:gridCol>
                <a:gridCol w="1928781">
                  <a:extLst>
                    <a:ext uri="{9D8B030D-6E8A-4147-A177-3AD203B41FA5}">
                      <a16:colId xmlns:a16="http://schemas.microsoft.com/office/drawing/2014/main" xmlns="" val="3469305604"/>
                    </a:ext>
                  </a:extLst>
                </a:gridCol>
                <a:gridCol w="1483516">
                  <a:extLst>
                    <a:ext uri="{9D8B030D-6E8A-4147-A177-3AD203B41FA5}">
                      <a16:colId xmlns:a16="http://schemas.microsoft.com/office/drawing/2014/main" xmlns="" val="3853106642"/>
                    </a:ext>
                  </a:extLst>
                </a:gridCol>
                <a:gridCol w="1495877">
                  <a:extLst>
                    <a:ext uri="{9D8B030D-6E8A-4147-A177-3AD203B41FA5}">
                      <a16:colId xmlns:a16="http://schemas.microsoft.com/office/drawing/2014/main" xmlns="" val="1601472594"/>
                    </a:ext>
                  </a:extLst>
                </a:gridCol>
              </a:tblGrid>
              <a:tr h="51105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Title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Author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Journal</a:t>
                      </a:r>
                      <a:r>
                        <a:rPr lang="en-US" sz="1600" baseline="0" smtClean="0">
                          <a:solidFill>
                            <a:schemeClr val="tx1"/>
                          </a:solidFill>
                        </a:rPr>
                        <a:t> Name &amp; Year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Methodology Adapted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Key Findings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Gaps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37051210"/>
                  </a:ext>
                </a:extLst>
              </a:tr>
              <a:tr h="17752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Multi-Fruit Classification and Grading Using a Same-Domain Transfer Learning Approach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Lama A. </a:t>
                      </a:r>
                      <a:r>
                        <a:rPr lang="en-IN" sz="14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Aldakhil</a:t>
                      </a:r>
                      <a:r>
                        <a:rPr lang="en-IN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And </a:t>
                      </a:r>
                      <a:r>
                        <a:rPr lang="en-IN" sz="14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Aeshah</a:t>
                      </a:r>
                      <a:r>
                        <a:rPr lang="en-IN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A. </a:t>
                      </a:r>
                      <a:r>
                        <a:rPr lang="en-IN" sz="14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Almutairi</a:t>
                      </a:r>
                      <a:r>
                        <a:rPr lang="en-IN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IEEE </a:t>
                      </a:r>
                    </a:p>
                    <a:p>
                      <a:pPr algn="ctr"/>
                      <a:r>
                        <a:rPr lang="en-IN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&amp;</a:t>
                      </a:r>
                      <a:br>
                        <a:rPr lang="en-IN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IN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19 March 2024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EfficientNetV2</a:t>
                      </a:r>
                      <a:b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Same-domain transfer learning approach for multi-fruit classification and grading using deep learning. Focused on data augmentation and pre-trained models.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Significant improvement in classification and grading accuracy. </a:t>
                      </a:r>
                      <a:r>
                        <a:rPr lang="en-US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Reduced </a:t>
                      </a: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computational costs and improved generalization.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Limited dataset variety affects generalization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 Instance Segmentation for Multiple Fruits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2925414"/>
                  </a:ext>
                </a:extLst>
              </a:tr>
              <a:tr h="215180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Fruit Grading, Disease Detection, and an Image Processing Strategy</a:t>
                      </a:r>
                    </a:p>
                    <a:p>
                      <a:pPr algn="ctr"/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Sultanabanu</a:t>
                      </a: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IN" sz="14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Kazi,Kazi</a:t>
                      </a: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IN" sz="14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Kutubuddin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IEEE</a:t>
                      </a:r>
                      <a:r>
                        <a:rPr lang="en-US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&amp;</a:t>
                      </a:r>
                    </a:p>
                    <a:p>
                      <a:pPr algn="ctr"/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June</a:t>
                      </a:r>
                      <a:r>
                        <a:rPr lang="en-US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30 2023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CNN-based framework tailored for small datasets, incorporating data pre-processing and augmentation techniques.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Improved accuracy and effectiveness in crop quality assessments, supporting disease detection.</a:t>
                      </a:r>
                      <a:b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Highlighted importance of fine-tuning for tasks.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Robustness in diverse conditions untested. 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Advanced architectures not explored.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88357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17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xmlns="" id="{D45DB3B1-7702-A34D-B15A-E964B95D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618" y="365126"/>
            <a:ext cx="10173182" cy="56215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0BAA4F36-AB00-F2C4-B47F-6381355DE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D5C2420-26C9-65B4-41BA-D5CA6972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10-02-2025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E9B4454-96E6-70D8-1440-21424873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 No.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02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No.  AG2         Department of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F827BAA-7E22-F268-D9DC-5E17D915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B71F-4B40-8942-BB88-E0F5C0B46E1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xmlns="" id="{3E8CACDC-CE1B-448A-5D5F-BF4D715F95AE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xmlns="" id="{D5492C34-DF62-E3B9-3F6C-997B49ACC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882037"/>
              </p:ext>
            </p:extLst>
          </p:nvPr>
        </p:nvGraphicFramePr>
        <p:xfrm>
          <a:off x="838200" y="1079680"/>
          <a:ext cx="10817505" cy="4950467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68735">
                  <a:extLst>
                    <a:ext uri="{9D8B030D-6E8A-4147-A177-3AD203B41FA5}">
                      <a16:colId xmlns:a16="http://schemas.microsoft.com/office/drawing/2014/main" xmlns="" val="166576671"/>
                    </a:ext>
                  </a:extLst>
                </a:gridCol>
                <a:gridCol w="2082242">
                  <a:extLst>
                    <a:ext uri="{9D8B030D-6E8A-4147-A177-3AD203B41FA5}">
                      <a16:colId xmlns:a16="http://schemas.microsoft.com/office/drawing/2014/main" xmlns="" val="946789180"/>
                    </a:ext>
                  </a:extLst>
                </a:gridCol>
                <a:gridCol w="1619217">
                  <a:extLst>
                    <a:ext uri="{9D8B030D-6E8A-4147-A177-3AD203B41FA5}">
                      <a16:colId xmlns:a16="http://schemas.microsoft.com/office/drawing/2014/main" xmlns="" val="3483638722"/>
                    </a:ext>
                  </a:extLst>
                </a:gridCol>
                <a:gridCol w="1670352">
                  <a:extLst>
                    <a:ext uri="{9D8B030D-6E8A-4147-A177-3AD203B41FA5}">
                      <a16:colId xmlns:a16="http://schemas.microsoft.com/office/drawing/2014/main" xmlns="" val="1190061112"/>
                    </a:ext>
                  </a:extLst>
                </a:gridCol>
                <a:gridCol w="1724860">
                  <a:extLst>
                    <a:ext uri="{9D8B030D-6E8A-4147-A177-3AD203B41FA5}">
                      <a16:colId xmlns:a16="http://schemas.microsoft.com/office/drawing/2014/main" xmlns="" val="3469305604"/>
                    </a:ext>
                  </a:extLst>
                </a:gridCol>
                <a:gridCol w="1692853">
                  <a:extLst>
                    <a:ext uri="{9D8B030D-6E8A-4147-A177-3AD203B41FA5}">
                      <a16:colId xmlns:a16="http://schemas.microsoft.com/office/drawing/2014/main" xmlns="" val="3853106642"/>
                    </a:ext>
                  </a:extLst>
                </a:gridCol>
                <a:gridCol w="1559246">
                  <a:extLst>
                    <a:ext uri="{9D8B030D-6E8A-4147-A177-3AD203B41FA5}">
                      <a16:colId xmlns:a16="http://schemas.microsoft.com/office/drawing/2014/main" xmlns="" val="1601472594"/>
                    </a:ext>
                  </a:extLst>
                </a:gridCol>
              </a:tblGrid>
              <a:tr h="57330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Title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Author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Journal Name &amp; 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Methodology Adapted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Key Findings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Gaps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37051210"/>
                  </a:ext>
                </a:extLst>
              </a:tr>
              <a:tr h="156904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Intelligent Fruit Quality Assessment Using CNN Transfer Learning Techniques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Divya Arivalagan; Paturi Nikitha; Manoj G; Jeevanantham C; Vignesh O</a:t>
                      </a:r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</a:t>
                      </a:r>
                      <a:r>
                        <a:rPr lang="en-US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Gate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&amp;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March 2024</a:t>
                      </a:r>
                    </a:p>
                    <a:p>
                      <a:pPr algn="ctr"/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Developed a smart fruit classifier with transfer learning, focusing on model accuracy.</a:t>
                      </a:r>
                      <a:endParaRPr lang="en-I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Demonstrated the necessity of improving classifier accuracy for real-world applications in fruit quality grading..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Scalability to larger datasets and real-time needs requires work.</a:t>
                      </a:r>
                      <a:endParaRPr 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2925414"/>
                  </a:ext>
                </a:extLst>
              </a:tr>
              <a:tr h="1357828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Automated Fruit Grading in Precise Agriculture using You Only Look Once Algorithm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Weiwei Zhang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IJACSA, </a:t>
                      </a:r>
                      <a:br>
                        <a:rPr lang="en-IN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IN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&amp;</a:t>
                      </a:r>
                    </a:p>
                    <a:p>
                      <a:pPr algn="ctr"/>
                      <a:r>
                        <a:rPr lang="en-IN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2023.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Employed YOLOv5 for automatic fruit grading and sorting.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Improved accuracy in complex grading tasks. Hybrid model outperformed CNNs in sequence tasks.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computational requirements.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88357853"/>
                  </a:ext>
                </a:extLst>
              </a:tr>
              <a:tr h="1428559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DenseNet-201 and Xception Pre-Trained Deep Learning Models for Fruit Recognition</a:t>
                      </a:r>
                    </a:p>
                    <a:p>
                      <a:pPr algn="ctr"/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IN" sz="14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arsana</a:t>
                      </a: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Salim, Faisal Saeed, </a:t>
                      </a:r>
                      <a:r>
                        <a:rPr lang="en-IN" sz="14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Shadi</a:t>
                      </a: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4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Basurra</a:t>
                      </a: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Sultan Noman </a:t>
                      </a:r>
                      <a:r>
                        <a:rPr lang="en-IN" sz="14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Qasem</a:t>
                      </a: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And Tawfik Al-</a:t>
                      </a:r>
                      <a:r>
                        <a:rPr lang="en-IN" sz="14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hadhrami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IEEE</a:t>
                      </a:r>
                    </a:p>
                    <a:p>
                      <a:pPr algn="ctr"/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&amp;</a:t>
                      </a:r>
                      <a:b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IN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19 July 2023</a:t>
                      </a:r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Compared DenseNet201 and Xception for detailed fruit segmentation.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Attention mechanisms boosted interpretability and performance.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Real-time performance on constrained hardware untested.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543099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8408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xmlns="" id="{D45DB3B1-7702-A34D-B15A-E964B95D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618" y="365126"/>
            <a:ext cx="10173182" cy="56215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0BAA4F36-AB00-F2C4-B47F-6381355DE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D5C2420-26C9-65B4-41BA-D5CA6972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10-02-2025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E9B4454-96E6-70D8-1440-21424873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 No.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02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No.  AG2         Department of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F827BAA-7E22-F268-D9DC-5E17D915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B71F-4B40-8942-BB88-E0F5C0B46E1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xmlns="" id="{3E8CACDC-CE1B-448A-5D5F-BF4D715F95AE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xmlns="" id="{D5492C34-DF62-E3B9-3F6C-997B49ACC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896663"/>
              </p:ext>
            </p:extLst>
          </p:nvPr>
        </p:nvGraphicFramePr>
        <p:xfrm>
          <a:off x="838200" y="883748"/>
          <a:ext cx="11126272" cy="5472715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82114">
                  <a:extLst>
                    <a:ext uri="{9D8B030D-6E8A-4147-A177-3AD203B41FA5}">
                      <a16:colId xmlns:a16="http://schemas.microsoft.com/office/drawing/2014/main" xmlns="" val="166576671"/>
                    </a:ext>
                  </a:extLst>
                </a:gridCol>
                <a:gridCol w="1860768">
                  <a:extLst>
                    <a:ext uri="{9D8B030D-6E8A-4147-A177-3AD203B41FA5}">
                      <a16:colId xmlns:a16="http://schemas.microsoft.com/office/drawing/2014/main" xmlns="" val="946789180"/>
                    </a:ext>
                  </a:extLst>
                </a:gridCol>
                <a:gridCol w="1803042">
                  <a:extLst>
                    <a:ext uri="{9D8B030D-6E8A-4147-A177-3AD203B41FA5}">
                      <a16:colId xmlns:a16="http://schemas.microsoft.com/office/drawing/2014/main" xmlns="" val="3483638722"/>
                    </a:ext>
                  </a:extLst>
                </a:gridCol>
                <a:gridCol w="1545465">
                  <a:extLst>
                    <a:ext uri="{9D8B030D-6E8A-4147-A177-3AD203B41FA5}">
                      <a16:colId xmlns:a16="http://schemas.microsoft.com/office/drawing/2014/main" xmlns="" val="1190061112"/>
                    </a:ext>
                  </a:extLst>
                </a:gridCol>
                <a:gridCol w="1983346">
                  <a:extLst>
                    <a:ext uri="{9D8B030D-6E8A-4147-A177-3AD203B41FA5}">
                      <a16:colId xmlns:a16="http://schemas.microsoft.com/office/drawing/2014/main" xmlns="" val="3469305604"/>
                    </a:ext>
                  </a:extLst>
                </a:gridCol>
                <a:gridCol w="1622738">
                  <a:extLst>
                    <a:ext uri="{9D8B030D-6E8A-4147-A177-3AD203B41FA5}">
                      <a16:colId xmlns:a16="http://schemas.microsoft.com/office/drawing/2014/main" xmlns="" val="3853106642"/>
                    </a:ext>
                  </a:extLst>
                </a:gridCol>
                <a:gridCol w="1828799">
                  <a:extLst>
                    <a:ext uri="{9D8B030D-6E8A-4147-A177-3AD203B41FA5}">
                      <a16:colId xmlns:a16="http://schemas.microsoft.com/office/drawing/2014/main" xmlns="" val="1601472594"/>
                    </a:ext>
                  </a:extLst>
                </a:gridCol>
              </a:tblGrid>
              <a:tr h="5718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Title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Author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Journal Name &amp; 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Methodology Adapted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Key Findings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Gaps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37051210"/>
                  </a:ext>
                </a:extLst>
              </a:tr>
              <a:tr h="1458042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Nutritional Quality of Fruits and Vegetables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Ariel R. </a:t>
                      </a:r>
                      <a:r>
                        <a:rPr lang="en-IN" sz="1400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Vincente</a:t>
                      </a:r>
                      <a:r>
                        <a:rPr lang="en-IN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, George A. </a:t>
                      </a:r>
                      <a:r>
                        <a:rPr lang="en-IN" sz="1400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Manganaris</a:t>
                      </a:r>
                      <a:r>
                        <a:rPr lang="en-IN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, Cristian M. Ortiz , Gabriel O. </a:t>
                      </a:r>
                      <a:r>
                        <a:rPr lang="en-IN" sz="1400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Sozzi</a:t>
                      </a:r>
                      <a:r>
                        <a:rPr lang="en-IN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, Carlos H. </a:t>
                      </a:r>
                      <a:r>
                        <a:rPr lang="en-IN" sz="1400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Crisosto</a:t>
                      </a:r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</a:t>
                      </a:r>
                      <a:r>
                        <a:rPr lang="en-US" sz="1400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Gate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&amp;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March 2024</a:t>
                      </a:r>
                    </a:p>
                    <a:p>
                      <a:pPr algn="ctr"/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Analyzed the nutritional and non-nutritional antioxidants present in fruits and vegetables</a:t>
                      </a:r>
                      <a:r>
                        <a:rPr lang="en-US" sz="1400" b="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using </a:t>
                      </a:r>
                      <a:r>
                        <a:rPr lang="en-US" sz="1400" b="0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DenseNet</a:t>
                      </a:r>
                      <a:endParaRPr 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Reduced computational costs and improved generalization.</a:t>
                      </a:r>
                      <a:endParaRPr 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400" b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Lack of a standardized definition for the Mediterranean diet.</a:t>
                      </a:r>
                      <a:endParaRPr 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2925414"/>
                  </a:ext>
                </a:extLst>
              </a:tr>
              <a:tr h="1565112">
                <a:tc>
                  <a:txBody>
                    <a:bodyPr/>
                    <a:lstStyle/>
                    <a:p>
                      <a:pPr algn="ctr"/>
                      <a:r>
                        <a:rPr lang="en-US" sz="1400" b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cross-domain fruit classification method based on lightweight attention networks and unsupervised domain adaptation</a:t>
                      </a:r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Jin Wang, Cheng Zhang, Ting Yan, </a:t>
                      </a:r>
                      <a:r>
                        <a:rPr lang="en-IN" sz="1400" b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Jingru</a:t>
                      </a:r>
                      <a:r>
                        <a:rPr lang="en-IN" sz="1400" b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Yang, </a:t>
                      </a:r>
                      <a:r>
                        <a:rPr lang="en-IN" sz="1400" b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Xiaohui</a:t>
                      </a:r>
                      <a:r>
                        <a:rPr lang="en-IN" sz="1400" b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Lu, </a:t>
                      </a:r>
                      <a:r>
                        <a:rPr lang="en-IN" sz="1400" b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Guodong</a:t>
                      </a:r>
                      <a:r>
                        <a:rPr lang="en-IN" sz="1400" b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Lu &amp; </a:t>
                      </a:r>
                      <a:r>
                        <a:rPr lang="en-IN" sz="1400" b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Bincheng</a:t>
                      </a:r>
                      <a:r>
                        <a:rPr lang="en-IN" sz="1400" b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Huang</a:t>
                      </a:r>
                      <a:endParaRPr 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Springer</a:t>
                      </a:r>
                    </a:p>
                    <a:p>
                      <a:pPr algn="ctr"/>
                      <a:r>
                        <a:rPr lang="en-US" sz="1400" b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&amp;</a:t>
                      </a:r>
                      <a:br>
                        <a:rPr lang="en-US" sz="1400" b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IN" sz="1400" b="0" i="0" kern="120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 December 2022</a:t>
                      </a:r>
                      <a:endParaRPr 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HAM-MobileNet Enhances feature extraction by reducing the influence of complex backgrounds.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HAM-MobileNet model improves classification performance by suppressing background noise.</a:t>
                      </a:r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400" b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study</a:t>
                      </a:r>
                      <a:r>
                        <a:rPr lang="en-US" sz="1400" b="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focuses on two</a:t>
                      </a:r>
                      <a:r>
                        <a:rPr lang="en-US" sz="1400" b="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1400" b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datasets which may not fully generalize to other fruit types and environments.</a:t>
                      </a:r>
                      <a:endParaRPr lang="en-IN" sz="1400" b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88357853"/>
                  </a:ext>
                </a:extLst>
              </a:tr>
              <a:tr h="1850593"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Efficient Adaptive Incremental Learning for Fruit and Vegetable Classification</a:t>
                      </a:r>
                    </a:p>
                    <a:p>
                      <a:pPr algn="ctr"/>
                      <a:endParaRPr 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kaitai</a:t>
                      </a:r>
                      <a:r>
                        <a:rPr lang="en-IN" sz="1400" b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400" b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guo</a:t>
                      </a:r>
                      <a:r>
                        <a:rPr lang="en-IN" sz="1400" b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IN" sz="1400" b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hongliang</a:t>
                      </a:r>
                      <a:r>
                        <a:rPr lang="en-IN" sz="1400" b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400" b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chen</a:t>
                      </a:r>
                      <a:r>
                        <a:rPr lang="en-IN" sz="1400" b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yang </a:t>
                      </a:r>
                      <a:r>
                        <a:rPr lang="en-IN" sz="1400" b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zheng</a:t>
                      </a:r>
                      <a:r>
                        <a:rPr lang="en-IN" sz="1400" b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IN" sz="1400" b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qixin</a:t>
                      </a:r>
                      <a:r>
                        <a:rPr lang="en-IN" sz="1400" b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400" b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liu</a:t>
                      </a:r>
                      <a:r>
                        <a:rPr lang="en-IN" sz="1400" b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IN" sz="1400" b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shenghan</a:t>
                      </a:r>
                      <a:r>
                        <a:rPr lang="en-IN" sz="1400" b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400" b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ren</a:t>
                      </a:r>
                      <a:r>
                        <a:rPr lang="en-IN" sz="1400" b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, </a:t>
                      </a:r>
                      <a:r>
                        <a:rPr lang="en-IN" sz="1400" b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haihong</a:t>
                      </a:r>
                      <a:r>
                        <a:rPr lang="en-IN" sz="1400" b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400" b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</a:t>
                      </a:r>
                      <a:r>
                        <a:rPr lang="en-IN" sz="1400" b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and </a:t>
                      </a:r>
                      <a:r>
                        <a:rPr lang="en-IN" sz="1400" b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jimin</a:t>
                      </a:r>
                      <a:r>
                        <a:rPr lang="en-IN" sz="1400" b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400" b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liang</a:t>
                      </a:r>
                      <a:endParaRPr 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</a:t>
                      </a:r>
                      <a:r>
                        <a:rPr lang="en-US" sz="1400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Gate</a:t>
                      </a:r>
                    </a:p>
                    <a:p>
                      <a:pPr algn="ctr"/>
                      <a:r>
                        <a:rPr lang="en-US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&amp;</a:t>
                      </a:r>
                    </a:p>
                    <a:p>
                      <a:pPr algn="ctr"/>
                      <a:r>
                        <a:rPr lang="en-IN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 June 2024</a:t>
                      </a:r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ResNet34 with ADA-CIL </a:t>
                      </a:r>
                      <a:r>
                        <a:rPr lang="en-US" sz="1400" b="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approach </a:t>
                      </a:r>
                      <a:r>
                        <a:rPr lang="en-US" sz="1400" b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serves as the feature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extractor due to its deep residual learning capabilities.</a:t>
                      </a:r>
                    </a:p>
                    <a:p>
                      <a:pPr algn="ctr"/>
                      <a:endParaRPr 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Efficient Handling of Dynamic Learning Scenarios. adapts to new fruit and vegetable categories without full</a:t>
                      </a:r>
                      <a:r>
                        <a:rPr lang="en-US" sz="1400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retraining.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Incremental learning methods often require significant storage and memory resources, making deployment on edge devices challenging.</a:t>
                      </a:r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543099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327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xmlns="" id="{D45DB3B1-7702-A34D-B15A-E964B95D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618" y="365126"/>
            <a:ext cx="10173182" cy="56215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0BAA4F36-AB00-F2C4-B47F-6381355DE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D5C2420-26C9-65B4-41BA-D5CA6972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10-02-2025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E9B4454-96E6-70D8-1440-21424873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 No.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02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No.  AG2         Department of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F827BAA-7E22-F268-D9DC-5E17D915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B71F-4B40-8942-BB88-E0F5C0B46E1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xmlns="" id="{3E8CACDC-CE1B-448A-5D5F-BF4D715F95AE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xmlns="" id="{D5492C34-DF62-E3B9-3F6C-997B49ACC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125369"/>
              </p:ext>
            </p:extLst>
          </p:nvPr>
        </p:nvGraphicFramePr>
        <p:xfrm>
          <a:off x="838200" y="1079680"/>
          <a:ext cx="10817505" cy="5029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68735">
                  <a:extLst>
                    <a:ext uri="{9D8B030D-6E8A-4147-A177-3AD203B41FA5}">
                      <a16:colId xmlns:a16="http://schemas.microsoft.com/office/drawing/2014/main" xmlns="" val="166576671"/>
                    </a:ext>
                  </a:extLst>
                </a:gridCol>
                <a:gridCol w="2082242">
                  <a:extLst>
                    <a:ext uri="{9D8B030D-6E8A-4147-A177-3AD203B41FA5}">
                      <a16:colId xmlns:a16="http://schemas.microsoft.com/office/drawing/2014/main" xmlns="" val="946789180"/>
                    </a:ext>
                  </a:extLst>
                </a:gridCol>
                <a:gridCol w="1619217">
                  <a:extLst>
                    <a:ext uri="{9D8B030D-6E8A-4147-A177-3AD203B41FA5}">
                      <a16:colId xmlns:a16="http://schemas.microsoft.com/office/drawing/2014/main" xmlns="" val="3483638722"/>
                    </a:ext>
                  </a:extLst>
                </a:gridCol>
                <a:gridCol w="1670352">
                  <a:extLst>
                    <a:ext uri="{9D8B030D-6E8A-4147-A177-3AD203B41FA5}">
                      <a16:colId xmlns:a16="http://schemas.microsoft.com/office/drawing/2014/main" xmlns="" val="1190061112"/>
                    </a:ext>
                  </a:extLst>
                </a:gridCol>
                <a:gridCol w="1724860">
                  <a:extLst>
                    <a:ext uri="{9D8B030D-6E8A-4147-A177-3AD203B41FA5}">
                      <a16:colId xmlns:a16="http://schemas.microsoft.com/office/drawing/2014/main" xmlns="" val="3469305604"/>
                    </a:ext>
                  </a:extLst>
                </a:gridCol>
                <a:gridCol w="1692853">
                  <a:extLst>
                    <a:ext uri="{9D8B030D-6E8A-4147-A177-3AD203B41FA5}">
                      <a16:colId xmlns:a16="http://schemas.microsoft.com/office/drawing/2014/main" xmlns="" val="3853106642"/>
                    </a:ext>
                  </a:extLst>
                </a:gridCol>
                <a:gridCol w="1559246">
                  <a:extLst>
                    <a:ext uri="{9D8B030D-6E8A-4147-A177-3AD203B41FA5}">
                      <a16:colId xmlns:a16="http://schemas.microsoft.com/office/drawing/2014/main" xmlns="" val="1601472594"/>
                    </a:ext>
                  </a:extLst>
                </a:gridCol>
              </a:tblGrid>
              <a:tr h="57330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Title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Author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Journal Name &amp; 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Methodology Adapted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Key Findings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Gaps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37051210"/>
                  </a:ext>
                </a:extLst>
              </a:tr>
              <a:tr h="1569046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Accurate classification of cherry fruit using deep CNN based on hybrid pooling approach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Mohammad </a:t>
                      </a:r>
                      <a:r>
                        <a:rPr lang="en-IN" sz="1400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Momeny</a:t>
                      </a:r>
                      <a:r>
                        <a:rPr lang="en-IN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Ahmad </a:t>
                      </a:r>
                      <a:r>
                        <a:rPr lang="en-IN" sz="1400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Jahanbakhshi</a:t>
                      </a:r>
                      <a:r>
                        <a:rPr lang="en-IN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IN" sz="1400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Khalegh</a:t>
                      </a:r>
                      <a:r>
                        <a:rPr lang="en-IN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400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Jafarnezhad</a:t>
                      </a:r>
                      <a:r>
                        <a:rPr lang="en-IN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And Yu-dong Zhang</a:t>
                      </a:r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ELSEVIER</a:t>
                      </a:r>
                      <a:b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</a:t>
                      </a:r>
                      <a:r>
                        <a:rPr lang="en-IN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&amp;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August 2020</a:t>
                      </a:r>
                      <a:endParaRPr lang="en-US" sz="14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Improved Convolutional Neural Network (CNN) with Hybrid Pooling</a:t>
                      </a:r>
                      <a:b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Combines max pooling and average pooling to improve generalization.</a:t>
                      </a:r>
                    </a:p>
                    <a:p>
                      <a:pPr algn="ctr"/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 processing and deep learning provide a more efficient and accurate solution for cherry grading than manual methods</a:t>
                      </a:r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Real-World Deployment Challenges</a:t>
                      </a:r>
                      <a:r>
                        <a:rPr lang="en-US" sz="1400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4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Need for real-time processing validation in commercial cherry-packing facilities.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sz="1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2925414"/>
                  </a:ext>
                </a:extLst>
              </a:tr>
              <a:tr h="1357828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Machine Learning–Based Detection and Sorting of Multiple Vegetables and Fruits</a:t>
                      </a:r>
                    </a:p>
                    <a:p>
                      <a:pPr algn="ctr"/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Anuja</a:t>
                      </a:r>
                      <a:r>
                        <a:rPr lang="en-IN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Bhargava, </a:t>
                      </a:r>
                      <a:r>
                        <a:rPr lang="en-IN" sz="1400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Atul</a:t>
                      </a:r>
                      <a:r>
                        <a:rPr lang="en-IN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Bansal, And Vishal </a:t>
                      </a:r>
                      <a:r>
                        <a:rPr lang="en-IN" sz="1400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Goyal</a:t>
                      </a:r>
                      <a:r>
                        <a:rPr lang="en-IN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Research</a:t>
                      </a:r>
                      <a:r>
                        <a:rPr lang="en-US" sz="1400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Gate</a:t>
                      </a:r>
                      <a:br>
                        <a:rPr lang="en-US" sz="1400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&amp;</a:t>
                      </a:r>
                      <a:br>
                        <a:rPr lang="en-US" sz="1400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IN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 August 2021</a:t>
                      </a:r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Best performing model</a:t>
                      </a:r>
                      <a:r>
                        <a:rPr lang="en-US" sz="1400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Support Vector Machine (SVM) classification.</a:t>
                      </a:r>
                    </a:p>
                    <a:p>
                      <a:pPr algn="ctr"/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Achieved highest accuracy in both type detection (97.63%) and grading (96.59%).</a:t>
                      </a:r>
                    </a:p>
                    <a:p>
                      <a:pPr algn="ctr"/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Effective Feature Selection Enhances Performance.</a:t>
                      </a:r>
                      <a:br>
                        <a:rPr lang="en-IN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IN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Segmentation Improves Classification</a:t>
                      </a:r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IN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  <a:r>
                        <a:rPr lang="en-IN" sz="1400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computational requirements and Limited Dataset Scope</a:t>
                      </a:r>
                      <a:endParaRPr lang="en-IN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IN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88357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298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2672</TotalTime>
  <Words>2797</Words>
  <Application>Microsoft Office PowerPoint</Application>
  <PresentationFormat>Widescreen</PresentationFormat>
  <Paragraphs>455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PowerPoint Presentation</vt:lpstr>
      <vt:lpstr>PowerPoint Presentation</vt:lpstr>
      <vt:lpstr>OUTLINE</vt:lpstr>
      <vt:lpstr>ABSTRACT</vt:lpstr>
      <vt:lpstr>INTRODUCTION</vt:lpstr>
      <vt:lpstr>LITERATURE SURVEY</vt:lpstr>
      <vt:lpstr>LITERATURE SURVEY</vt:lpstr>
      <vt:lpstr>LITERATURE SURVEY</vt:lpstr>
      <vt:lpstr>LITERATURE SURVEY</vt:lpstr>
      <vt:lpstr>RESEARCH GAPS</vt:lpstr>
      <vt:lpstr>PROBLEM STATEMENT</vt:lpstr>
      <vt:lpstr>OBJECTIVES</vt:lpstr>
      <vt:lpstr>BLOCK DIAGRAM OR FLOW DIAGRAM</vt:lpstr>
      <vt:lpstr>METHODOLOGY</vt:lpstr>
      <vt:lpstr>METHODOLOGY</vt:lpstr>
      <vt:lpstr>METHODOLOGY</vt:lpstr>
      <vt:lpstr>                 Framework Used:- MobileNetV2</vt:lpstr>
      <vt:lpstr>Implementation</vt:lpstr>
      <vt:lpstr>System Requirements</vt:lpstr>
      <vt:lpstr>Challenges  Vs Overcomes</vt:lpstr>
      <vt:lpstr>Implementation of Frontend</vt:lpstr>
      <vt:lpstr>              RESULTS &amp; ANALYSIS</vt:lpstr>
      <vt:lpstr>RESULTS &amp; ANALYSIS</vt:lpstr>
      <vt:lpstr>RESULTS &amp; ANALYSIS</vt:lpstr>
      <vt:lpstr>RESULTS &amp; ANALYSIS</vt:lpstr>
      <vt:lpstr>CONCLUSION &amp; FUTURE SCOPE</vt:lpstr>
      <vt:lpstr>REFERENCES</vt:lpstr>
      <vt:lpstr>            ACKNOWLEDGEMENTS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</dc:title>
  <dc:creator>admin</dc:creator>
  <cp:lastModifiedBy>User</cp:lastModifiedBy>
  <cp:revision>113</cp:revision>
  <dcterms:created xsi:type="dcterms:W3CDTF">2023-12-22T11:34:02Z</dcterms:created>
  <dcterms:modified xsi:type="dcterms:W3CDTF">2025-03-17T06:04:13Z</dcterms:modified>
</cp:coreProperties>
</file>